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28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57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35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81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05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66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25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35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0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94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37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94D5E-9800-954B-A80C-434D6DDC444C}" type="datetimeFigureOut">
              <a:rPr lang="es-ES" smtClean="0"/>
              <a:t>20/03/17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2EDA-797E-8942-B06A-9270BBD3F1B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88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2224" y="43047"/>
            <a:ext cx="8804934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endParaRPr lang="es-ES" b="1" dirty="0" smtClean="0"/>
          </a:p>
          <a:p>
            <a:pPr marL="342900" indent="-342900" algn="ctr">
              <a:buAutoNum type="arabicPeriod"/>
            </a:pPr>
            <a:endParaRPr lang="es-ES" b="1" dirty="0"/>
          </a:p>
          <a:p>
            <a:pPr marL="342900" indent="-342900" algn="ctr">
              <a:buAutoNum type="arabicPeriod"/>
            </a:pPr>
            <a:r>
              <a:rPr lang="es-ES" sz="2000" b="1" dirty="0" smtClean="0"/>
              <a:t>CRONOLOG</a:t>
            </a:r>
            <a:r>
              <a:rPr lang="es-ES" sz="2000" b="1" dirty="0" smtClean="0"/>
              <a:t>ÍA DE LA TELEVISIÓN EN ESPAÑA</a:t>
            </a:r>
          </a:p>
          <a:p>
            <a:pPr algn="ctr"/>
            <a:endParaRPr lang="es-ES" b="1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Estados Unidos: Paradigma televisivo </a:t>
            </a:r>
            <a:r>
              <a:rPr lang="es-ES" dirty="0" smtClean="0"/>
              <a:t>(1950: 3 millones; 1959: 60 millones).</a:t>
            </a:r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España: Déficit tecnológico y financiero </a:t>
            </a:r>
            <a:r>
              <a:rPr lang="es-ES" dirty="0" smtClean="0"/>
              <a:t>(años treinta; 1948; 1951-56, MIT).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ctr"/>
            <a:r>
              <a:rPr lang="es-ES" sz="2000" b="1" dirty="0" smtClean="0"/>
              <a:t>CRONOLOGÍA:</a:t>
            </a:r>
          </a:p>
          <a:p>
            <a:pPr algn="just"/>
            <a:endParaRPr lang="es-ES" dirty="0"/>
          </a:p>
          <a:p>
            <a:pPr marL="342900" indent="-342900" algn="just">
              <a:buAutoNum type="alphaUcParenR"/>
            </a:pPr>
            <a:r>
              <a:rPr lang="es-ES" dirty="0" smtClean="0"/>
              <a:t>POLÍTICA: Autoritaria vs. democrática (1980).</a:t>
            </a:r>
          </a:p>
          <a:p>
            <a:pPr algn="just"/>
            <a:endParaRPr lang="es-ES" dirty="0" smtClean="0"/>
          </a:p>
          <a:p>
            <a:pPr marL="342900" indent="-342900" algn="just">
              <a:buAutoNum type="alphaUcParenR"/>
            </a:pPr>
            <a:r>
              <a:rPr lang="es-ES" dirty="0" smtClean="0"/>
              <a:t>CONSUMO: Escasez (1957: 30.000).</a:t>
            </a:r>
          </a:p>
          <a:p>
            <a:pPr lvl="3" algn="just"/>
            <a:r>
              <a:rPr lang="es-ES" dirty="0" smtClean="0"/>
              <a:t>  Disponibilidad (1964: 1 millón).</a:t>
            </a:r>
          </a:p>
          <a:p>
            <a:pPr lvl="3" algn="just"/>
            <a:r>
              <a:rPr lang="es-ES" dirty="0" smtClean="0"/>
              <a:t>  Abundancia (1970: 3,8 millones; audiencia: 15 millones).</a:t>
            </a:r>
          </a:p>
          <a:p>
            <a:pPr lvl="3" algn="just"/>
            <a:endParaRPr lang="es-ES" dirty="0" smtClean="0"/>
          </a:p>
          <a:p>
            <a:pPr marL="342900" indent="-342900" algn="just">
              <a:buAutoNum type="alphaUcParenR"/>
            </a:pPr>
            <a:r>
              <a:rPr lang="es-ES" dirty="0" smtClean="0"/>
              <a:t>OFERTA: Monopolio (1956, 1966).</a:t>
            </a:r>
          </a:p>
          <a:p>
            <a:pPr lvl="2" algn="just"/>
            <a:r>
              <a:rPr lang="es-ES" dirty="0" smtClean="0"/>
              <a:t>     Pluralidad relativa (1983, 1989-90, 2010).</a:t>
            </a:r>
          </a:p>
          <a:p>
            <a:pPr marL="342900" indent="-342900">
              <a:buAutoNum type="arabicPeriod"/>
            </a:pPr>
            <a:endParaRPr lang="es-ES" dirty="0"/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endParaRPr lang="es-ES" dirty="0"/>
          </a:p>
          <a:p>
            <a:pPr marL="342900" indent="-342900">
              <a:buAutoNum type="arabicPeriod"/>
            </a:pPr>
            <a:endParaRPr lang="es-ES" dirty="0" smtClean="0"/>
          </a:p>
          <a:p>
            <a:pPr marL="342900" indent="-342900">
              <a:buAutoNum type="arabicPeriod"/>
            </a:pPr>
            <a:endParaRPr lang="es-ES" dirty="0"/>
          </a:p>
          <a:p>
            <a:pPr marL="342900" indent="-34290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536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81000" y="227568"/>
            <a:ext cx="8547100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2. RASGOS ESTRUCTURALES DE LA TELEVISI</a:t>
            </a:r>
            <a:r>
              <a:rPr lang="es-ES" sz="2000" b="1" dirty="0" smtClean="0"/>
              <a:t>ÓN  FRANQUISTA</a:t>
            </a:r>
          </a:p>
          <a:p>
            <a:endParaRPr lang="es-ES" dirty="0" smtClean="0"/>
          </a:p>
          <a:p>
            <a:endParaRPr lang="es-ES" dirty="0"/>
          </a:p>
          <a:p>
            <a:pPr marL="342900" indent="-342900">
              <a:buAutoNum type="alphaUcPeriod"/>
            </a:pPr>
            <a:r>
              <a:rPr lang="es-ES" b="1" dirty="0" smtClean="0"/>
              <a:t>Televisión pública</a:t>
            </a:r>
            <a:r>
              <a:rPr lang="es-ES" dirty="0" smtClean="0"/>
              <a:t>. El Estado diseña y controla las redes; es titular y regulador del servicio; gestor y explotador; programador.</a:t>
            </a:r>
          </a:p>
          <a:p>
            <a:endParaRPr lang="es-ES" dirty="0"/>
          </a:p>
          <a:p>
            <a:r>
              <a:rPr lang="es-ES" dirty="0" smtClean="0"/>
              <a:t>B. </a:t>
            </a:r>
            <a:r>
              <a:rPr lang="es-ES" b="1" dirty="0" smtClean="0"/>
              <a:t>Televisión gubernamental</a:t>
            </a:r>
            <a:r>
              <a:rPr lang="es-ES" dirty="0" smtClean="0"/>
              <a:t>: carece de “personalidad empresarial” (1973, 1980).</a:t>
            </a:r>
          </a:p>
          <a:p>
            <a:endParaRPr lang="es-ES" dirty="0"/>
          </a:p>
          <a:p>
            <a:r>
              <a:rPr lang="es-ES" dirty="0" smtClean="0"/>
              <a:t>C. </a:t>
            </a:r>
            <a:r>
              <a:rPr lang="es-ES" b="1" dirty="0" smtClean="0"/>
              <a:t>Modelo de financiación propio de una televisión privada</a:t>
            </a:r>
            <a:r>
              <a:rPr lang="es-ES" dirty="0" smtClean="0"/>
              <a:t>:</a:t>
            </a:r>
          </a:p>
          <a:p>
            <a:r>
              <a:rPr lang="es-ES" dirty="0" smtClean="0"/>
              <a:t>	- Rápido abandono del canon.</a:t>
            </a:r>
          </a:p>
          <a:p>
            <a:r>
              <a:rPr lang="es-ES" dirty="0"/>
              <a:t>	</a:t>
            </a:r>
            <a:r>
              <a:rPr lang="es-ES" dirty="0" smtClean="0"/>
              <a:t>- Publicidad (90/95% de los ingresos; subvención pública inferior al 10%).</a:t>
            </a:r>
          </a:p>
          <a:p>
            <a:r>
              <a:rPr lang="es-ES" dirty="0"/>
              <a:t>	</a:t>
            </a:r>
            <a:r>
              <a:rPr lang="es-ES" dirty="0" smtClean="0"/>
              <a:t>- Patrocinios y bloques de spots.</a:t>
            </a:r>
          </a:p>
          <a:p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/>
              <a:t>- </a:t>
            </a:r>
            <a:r>
              <a:rPr lang="es-ES" b="1" dirty="0" smtClean="0"/>
              <a:t>¿Por qué una televisión pública-comercial?</a:t>
            </a:r>
          </a:p>
          <a:p>
            <a:r>
              <a:rPr lang="es-ES" dirty="0" smtClean="0"/>
              <a:t>		- Asegurar un constante superávit.</a:t>
            </a:r>
          </a:p>
          <a:p>
            <a:r>
              <a:rPr lang="es-ES" dirty="0"/>
              <a:t>	</a:t>
            </a:r>
            <a:r>
              <a:rPr lang="es-ES" dirty="0" smtClean="0"/>
              <a:t>	- Financiación de los equipamientos.</a:t>
            </a:r>
          </a:p>
          <a:p>
            <a:r>
              <a:rPr lang="es-ES" dirty="0"/>
              <a:t>	</a:t>
            </a:r>
            <a:r>
              <a:rPr lang="es-ES" dirty="0" smtClean="0"/>
              <a:t>	- Abaratamiento del precio final para los consumidores.</a:t>
            </a:r>
          </a:p>
          <a:p>
            <a:r>
              <a:rPr lang="es-ES" dirty="0"/>
              <a:t>	</a:t>
            </a:r>
            <a:r>
              <a:rPr lang="es-ES" dirty="0" smtClean="0"/>
              <a:t>	- Impulso decisivo a la socialización televisiva.</a:t>
            </a:r>
          </a:p>
          <a:p>
            <a:endParaRPr lang="es-ES" dirty="0" smtClean="0"/>
          </a:p>
          <a:p>
            <a:pPr lvl="2"/>
            <a:endParaRPr lang="es-ES" dirty="0"/>
          </a:p>
          <a:p>
            <a:pPr lvl="2"/>
            <a:r>
              <a:rPr lang="es-ES" dirty="0" smtClean="0">
                <a:solidFill>
                  <a:srgbClr val="3366FF"/>
                </a:solidFill>
              </a:rPr>
              <a:t>Televisión 62/68</a:t>
            </a:r>
            <a:endParaRPr lang="es-E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4800" y="278368"/>
            <a:ext cx="8445500" cy="5663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3. PROGRAMACI</a:t>
            </a:r>
            <a:r>
              <a:rPr lang="es-ES" sz="2000" b="1" dirty="0" smtClean="0"/>
              <a:t>ÓN TELEVISIVA </a:t>
            </a:r>
          </a:p>
          <a:p>
            <a:endParaRPr lang="es-ES" dirty="0"/>
          </a:p>
          <a:p>
            <a:pPr marL="342900" indent="-342900">
              <a:buAutoNum type="alphaUcPeriod"/>
            </a:pPr>
            <a:r>
              <a:rPr lang="es-ES" b="1" dirty="0" smtClean="0"/>
              <a:t>Dominio del entretenimiento.</a:t>
            </a:r>
          </a:p>
          <a:p>
            <a:endParaRPr lang="es-ES" dirty="0" smtClean="0"/>
          </a:p>
          <a:p>
            <a:pPr marL="342900" indent="-342900">
              <a:buAutoNum type="alphaUcPeriod"/>
            </a:pPr>
            <a:r>
              <a:rPr lang="es-ES" b="1" dirty="0" smtClean="0"/>
              <a:t>Paradojas:</a:t>
            </a:r>
          </a:p>
          <a:p>
            <a:endParaRPr lang="es-ES" b="1" dirty="0" smtClean="0"/>
          </a:p>
          <a:p>
            <a:pPr marL="742950" lvl="1" indent="-285750">
              <a:buFontTx/>
              <a:buChar char="-"/>
            </a:pPr>
            <a:r>
              <a:rPr lang="es-ES" b="1" dirty="0" smtClean="0"/>
              <a:t>Oferta televisiva: 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Necesidad de aprobación </a:t>
            </a:r>
            <a:r>
              <a:rPr lang="es-ES" dirty="0" err="1" smtClean="0"/>
              <a:t>espectatorial</a:t>
            </a:r>
            <a:r>
              <a:rPr lang="es-ES" dirty="0" smtClean="0"/>
              <a:t>. 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Conciencia de prime time en los programadores. 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Medición de audiencias y tarificación publicitaria.</a:t>
            </a:r>
          </a:p>
          <a:p>
            <a:pPr lvl="2"/>
            <a:endParaRPr lang="es-ES" dirty="0" smtClean="0"/>
          </a:p>
          <a:p>
            <a:pPr marL="742950" lvl="1" indent="-285750">
              <a:buFontTx/>
              <a:buChar char="-"/>
            </a:pPr>
            <a:r>
              <a:rPr lang="es-ES" b="1" dirty="0" smtClean="0"/>
              <a:t>Teoría televisiva: 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Tripleta de John </a:t>
            </a:r>
            <a:r>
              <a:rPr lang="es-ES" dirty="0" err="1" smtClean="0"/>
              <a:t>Reith</a:t>
            </a:r>
            <a:r>
              <a:rPr lang="es-ES" dirty="0" smtClean="0"/>
              <a:t>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Instrumento de modernización social.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Obsesión por los “efectos” (</a:t>
            </a:r>
            <a:r>
              <a:rPr lang="es-ES" dirty="0" err="1" smtClean="0"/>
              <a:t>Lasswell</a:t>
            </a:r>
            <a:r>
              <a:rPr lang="es-ES" dirty="0" smtClean="0"/>
              <a:t>).</a:t>
            </a:r>
          </a:p>
          <a:p>
            <a:pPr lvl="2"/>
            <a:endParaRPr lang="es-ES" dirty="0" smtClean="0"/>
          </a:p>
          <a:p>
            <a:pPr marL="742950" lvl="1" indent="-285750">
              <a:buFontTx/>
              <a:buChar char="-"/>
            </a:pPr>
            <a:r>
              <a:rPr lang="es-ES" b="1" dirty="0" smtClean="0"/>
              <a:t>Práctica televisiva: 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Oferta educativa periférica.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Control informativo.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Entretenimiento en horario de prime time.</a:t>
            </a:r>
          </a:p>
        </p:txBody>
      </p:sp>
    </p:spTree>
    <p:extLst>
      <p:ext uri="{BB962C8B-B14F-4D97-AF65-F5344CB8AC3E}">
        <p14:creationId xmlns:p14="http://schemas.microsoft.com/office/powerpoint/2010/main" val="40554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72534" y="424933"/>
            <a:ext cx="8619066" cy="5970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4. EDUCACI</a:t>
            </a:r>
            <a:r>
              <a:rPr lang="es-ES" sz="2000" b="1" dirty="0" smtClean="0"/>
              <a:t>ÓN Y HETERODOXIA</a:t>
            </a:r>
          </a:p>
          <a:p>
            <a:pPr algn="ctr"/>
            <a:endParaRPr lang="es-ES" sz="2000" b="1" dirty="0" smtClean="0"/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b="1" dirty="0" smtClean="0"/>
              <a:t>Amplitud y vaguedad de la noción de educación televisiva.</a:t>
            </a:r>
          </a:p>
          <a:p>
            <a:pPr marL="285750" indent="-285750">
              <a:buFontTx/>
              <a:buChar char="-"/>
            </a:pP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b="1" dirty="0" smtClean="0"/>
              <a:t>Pluralidad de productos </a:t>
            </a:r>
            <a:r>
              <a:rPr lang="es-ES" dirty="0" smtClean="0"/>
              <a:t>(alta cultura, formación reglada, productos más rupturistas…).</a:t>
            </a:r>
          </a:p>
          <a:p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b="1" dirty="0" smtClean="0"/>
              <a:t>Localización periférica: “Segunda Cadena” (UHF, 1966).</a:t>
            </a:r>
          </a:p>
          <a:p>
            <a:endParaRPr lang="es-ES" dirty="0" smtClean="0"/>
          </a:p>
          <a:p>
            <a:pPr marL="742950" lvl="1" indent="-285750">
              <a:buFontTx/>
              <a:buChar char="-"/>
            </a:pPr>
            <a:r>
              <a:rPr lang="es-ES" dirty="0" smtClean="0"/>
              <a:t>Lógica del “segundo canal” (RFA, Gran Bretaña, Francia).</a:t>
            </a:r>
          </a:p>
          <a:p>
            <a:pPr lvl="1"/>
            <a:endParaRPr lang="es-ES" dirty="0" smtClean="0"/>
          </a:p>
          <a:p>
            <a:pPr marL="742950" lvl="1" indent="-285750">
              <a:buFontTx/>
              <a:buChar char="-"/>
            </a:pPr>
            <a:r>
              <a:rPr lang="es-ES" dirty="0" smtClean="0"/>
              <a:t>Matiza la idea de monopolio televisivo:</a:t>
            </a:r>
          </a:p>
          <a:p>
            <a:pPr lvl="1"/>
            <a:endParaRPr lang="es-ES" dirty="0" smtClean="0"/>
          </a:p>
          <a:p>
            <a:pPr marL="1200150" lvl="2" indent="-285750">
              <a:buFontTx/>
              <a:buChar char="-"/>
            </a:pPr>
            <a:r>
              <a:rPr lang="es-ES" dirty="0" smtClean="0"/>
              <a:t>Mínima capacidad de elección.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Segregación territorial (“zonas de sombra”).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Públicos segmentados.</a:t>
            </a:r>
          </a:p>
          <a:p>
            <a:pPr marL="1200150" lvl="2" indent="-285750">
              <a:buFontTx/>
              <a:buChar char="-"/>
            </a:pPr>
            <a:r>
              <a:rPr lang="es-ES" dirty="0" smtClean="0"/>
              <a:t>Autonomía (organigrama, presupuesto, programación…).</a:t>
            </a:r>
            <a:endParaRPr lang="es-ES" dirty="0"/>
          </a:p>
          <a:p>
            <a:pPr marL="1200150" lvl="2" indent="-285750">
              <a:buFontTx/>
              <a:buChar char="-"/>
            </a:pPr>
            <a:r>
              <a:rPr lang="es-ES" dirty="0" smtClean="0"/>
              <a:t>Soporte para la innovación y la libertad creativa (Claudio </a:t>
            </a:r>
            <a:r>
              <a:rPr lang="es-ES" dirty="0" err="1" smtClean="0"/>
              <a:t>Guerin</a:t>
            </a:r>
            <a:r>
              <a:rPr lang="es-ES" dirty="0" smtClean="0"/>
              <a:t>, Pilar Miró, Josefina Molina, Iván Zulueta).</a:t>
            </a:r>
          </a:p>
          <a:p>
            <a:pPr marL="1200150" lvl="2" indent="-285750">
              <a:buFontTx/>
              <a:buChar char="-"/>
            </a:pPr>
            <a:endParaRPr lang="es-ES" dirty="0"/>
          </a:p>
          <a:p>
            <a:pPr lvl="2"/>
            <a:r>
              <a:rPr lang="es-ES" dirty="0" smtClean="0">
                <a:solidFill>
                  <a:srgbClr val="3366FF"/>
                </a:solidFill>
              </a:rPr>
              <a:t>Un, dos, tres, al escondite inglés (1969)</a:t>
            </a:r>
          </a:p>
        </p:txBody>
      </p:sp>
    </p:spTree>
    <p:extLst>
      <p:ext uri="{BB962C8B-B14F-4D97-AF65-F5344CB8AC3E}">
        <p14:creationId xmlns:p14="http://schemas.microsoft.com/office/powerpoint/2010/main" val="65153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5600" y="406400"/>
            <a:ext cx="8485421" cy="594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5. ESTUDIO DE CASO: “</a:t>
            </a:r>
            <a:r>
              <a:rPr lang="es-ES" sz="2000" b="1" dirty="0" smtClean="0"/>
              <a:t>ÚLTIMO GRITO” (1968-70)</a:t>
            </a:r>
          </a:p>
          <a:p>
            <a:pPr algn="just"/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Soporte cinematográfico (16mm); B/N; 30´.</a:t>
            </a:r>
          </a:p>
          <a:p>
            <a:pPr marL="285750" indent="-285750" algn="just">
              <a:buFontTx/>
              <a:buChar char="-"/>
            </a:pPr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Última hora de la noche.</a:t>
            </a:r>
          </a:p>
          <a:p>
            <a:pPr marL="285750" indent="-285750" algn="just">
              <a:buFontTx/>
              <a:buChar char="-"/>
            </a:pPr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Estructura:</a:t>
            </a:r>
            <a:r>
              <a:rPr lang="es-ES" dirty="0" smtClean="0"/>
              <a:t> reportajes, sección cinematográfica, cultura popular (cómic, pop).</a:t>
            </a:r>
          </a:p>
          <a:p>
            <a:pPr algn="just"/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Primer paso en la historia del video musical en España:</a:t>
            </a:r>
          </a:p>
          <a:p>
            <a:pPr marL="742950" lvl="1" indent="-285750" algn="just">
              <a:buFontTx/>
              <a:buChar char="-"/>
            </a:pPr>
            <a:r>
              <a:rPr lang="es-ES" dirty="0" smtClean="0"/>
              <a:t> Visualizaciones de los éxitos musicales.</a:t>
            </a:r>
          </a:p>
          <a:p>
            <a:pPr marL="742950" lvl="1" indent="-285750" algn="just">
              <a:buFontTx/>
              <a:buChar char="-"/>
            </a:pPr>
            <a:r>
              <a:rPr lang="es-ES" dirty="0" smtClean="0"/>
              <a:t>Música visual/Imágenes sonoras.</a:t>
            </a:r>
          </a:p>
          <a:p>
            <a:pPr marL="742950" lvl="1" indent="-285750" algn="just">
              <a:buFontTx/>
              <a:buChar char="-"/>
            </a:pPr>
            <a:r>
              <a:rPr lang="es-ES" dirty="0" smtClean="0"/>
              <a:t>Recursos experimentales (aceleraciones, sobreimpresiones,</a:t>
            </a:r>
          </a:p>
          <a:p>
            <a:pPr lvl="1" algn="just"/>
            <a:r>
              <a:rPr lang="es-ES" dirty="0" smtClean="0"/>
              <a:t>imágenes en negativo, juegos de iluminación…).</a:t>
            </a:r>
          </a:p>
          <a:p>
            <a:pPr lvl="1" algn="just"/>
            <a:endParaRPr lang="es-ES" dirty="0" smtClean="0"/>
          </a:p>
          <a:p>
            <a:pPr marL="742950" lvl="1" indent="-285750" algn="just">
              <a:buFontTx/>
              <a:buChar char="-"/>
            </a:pPr>
            <a:r>
              <a:rPr lang="es-ES" b="1" dirty="0" smtClean="0"/>
              <a:t>Valoración:</a:t>
            </a:r>
          </a:p>
          <a:p>
            <a:pPr marL="1200150" lvl="2" indent="-285750" algn="just">
              <a:buFontTx/>
              <a:buChar char="-"/>
            </a:pPr>
            <a:r>
              <a:rPr lang="es-ES" dirty="0" smtClean="0"/>
              <a:t>Conexión con nuevos colectivos sociales (también consumidores).</a:t>
            </a:r>
          </a:p>
          <a:p>
            <a:pPr marL="1200150" lvl="2" indent="-285750" algn="just">
              <a:buFontTx/>
              <a:buChar char="-"/>
            </a:pPr>
            <a:r>
              <a:rPr lang="es-ES" dirty="0" smtClean="0"/>
              <a:t>Cultura inédita: autónoma de la “cultura oficial” y de la </a:t>
            </a:r>
          </a:p>
          <a:p>
            <a:pPr marL="1200150" lvl="2" indent="-285750" algn="just">
              <a:buFontTx/>
              <a:buChar char="-"/>
            </a:pPr>
            <a:r>
              <a:rPr lang="es-ES" dirty="0" smtClean="0"/>
              <a:t>político-ideológica  de oposición al franquismo. </a:t>
            </a:r>
          </a:p>
          <a:p>
            <a:pPr lvl="2" algn="just"/>
            <a:endParaRPr lang="es-ES" dirty="0" smtClean="0"/>
          </a:p>
          <a:p>
            <a:pPr lvl="2" algn="just"/>
            <a:r>
              <a:rPr lang="es-ES" dirty="0" smtClean="0">
                <a:solidFill>
                  <a:srgbClr val="3366FF"/>
                </a:solidFill>
              </a:rPr>
              <a:t>Último Grito</a:t>
            </a:r>
            <a:endParaRPr lang="es-ES" dirty="0" smtClean="0">
              <a:solidFill>
                <a:srgbClr val="3366FF"/>
              </a:solidFill>
            </a:endParaRP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956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9264" y="340267"/>
            <a:ext cx="7843403" cy="594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6. FICCIONES TELEVISIVAS</a:t>
            </a:r>
          </a:p>
          <a:p>
            <a:pPr algn="just"/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Producto reconocible. M</a:t>
            </a:r>
            <a:r>
              <a:rPr lang="es-ES" b="1" dirty="0" smtClean="0"/>
              <a:t>áxima encarnación del entretenimiento.</a:t>
            </a:r>
          </a:p>
          <a:p>
            <a:pPr algn="just"/>
            <a:endParaRPr lang="es-ES" dirty="0" smtClean="0"/>
          </a:p>
          <a:p>
            <a:pPr marL="285750" indent="-285750" algn="just">
              <a:buFontTx/>
              <a:buChar char="-"/>
            </a:pPr>
            <a:r>
              <a:rPr lang="es-ES" b="1" dirty="0" smtClean="0"/>
              <a:t>Dualidad “colonización” vs. “</a:t>
            </a:r>
            <a:r>
              <a:rPr lang="es-ES" b="1" dirty="0" err="1" smtClean="0"/>
              <a:t>indigenización</a:t>
            </a:r>
            <a:r>
              <a:rPr lang="es-ES" b="1" dirty="0" smtClean="0"/>
              <a:t>”:</a:t>
            </a:r>
          </a:p>
          <a:p>
            <a:pPr marL="742950" lvl="1" indent="-285750" algn="just">
              <a:buFontTx/>
              <a:buChar char="-"/>
            </a:pPr>
            <a:r>
              <a:rPr lang="es-ES" dirty="0" smtClean="0"/>
              <a:t>Dominio ficciones estadounidenses.</a:t>
            </a:r>
          </a:p>
          <a:p>
            <a:pPr marL="742950" lvl="1" indent="-285750" algn="just">
              <a:buFontTx/>
              <a:buChar char="-"/>
            </a:pPr>
            <a:r>
              <a:rPr lang="es-ES" dirty="0" smtClean="0"/>
              <a:t>1966: TVE solo produce un 8,4% del total de ficciones emitidas (dramáticos de estudio).</a:t>
            </a:r>
          </a:p>
          <a:p>
            <a:pPr lvl="1" algn="just"/>
            <a:endParaRPr lang="es-ES" dirty="0" smtClean="0"/>
          </a:p>
          <a:p>
            <a:pPr marL="285750" lvl="1" indent="-285750" algn="just">
              <a:buFontTx/>
              <a:buChar char="-"/>
            </a:pPr>
            <a:r>
              <a:rPr lang="es-ES" b="1" dirty="0" smtClean="0"/>
              <a:t>196</a:t>
            </a:r>
            <a:r>
              <a:rPr lang="es-ES" b="1" dirty="0"/>
              <a:t>6: Política de ficción (series y telefilmes) </a:t>
            </a:r>
            <a:endParaRPr lang="es-ES" b="1" dirty="0" smtClean="0"/>
          </a:p>
          <a:p>
            <a:pPr marL="742950" lvl="2" indent="-285750" algn="just">
              <a:buFontTx/>
              <a:buChar char="-"/>
            </a:pPr>
            <a:r>
              <a:rPr lang="es-ES" b="1" dirty="0" smtClean="0"/>
              <a:t>Fuertes influencias cinematogr</a:t>
            </a:r>
            <a:r>
              <a:rPr lang="es-ES" b="1" dirty="0" smtClean="0"/>
              <a:t>áficas </a:t>
            </a:r>
            <a:r>
              <a:rPr lang="es-ES" dirty="0" smtClean="0"/>
              <a:t>(puesta en escena, interpretación, montaje…).</a:t>
            </a:r>
          </a:p>
          <a:p>
            <a:pPr marL="742950" lvl="2" indent="-285750" algn="just">
              <a:buFontTx/>
              <a:buChar char="-"/>
            </a:pPr>
            <a:r>
              <a:rPr lang="es-ES" b="1" dirty="0" smtClean="0"/>
              <a:t>Singularidad frente al cine </a:t>
            </a:r>
            <a:r>
              <a:rPr lang="es-ES" dirty="0" smtClean="0"/>
              <a:t>(</a:t>
            </a:r>
            <a:r>
              <a:rPr lang="es-ES" dirty="0" err="1" smtClean="0"/>
              <a:t>serialización</a:t>
            </a:r>
            <a:r>
              <a:rPr lang="es-ES" dirty="0" smtClean="0"/>
              <a:t>, guiones originales, código moral cerrado…).</a:t>
            </a:r>
          </a:p>
          <a:p>
            <a:pPr marL="742950" lvl="2" indent="-285750" algn="just">
              <a:buFontTx/>
              <a:buChar char="-"/>
            </a:pPr>
            <a:r>
              <a:rPr lang="es-ES" b="1" dirty="0" smtClean="0"/>
              <a:t>Ficción popular española </a:t>
            </a:r>
            <a:r>
              <a:rPr lang="es-ES" dirty="0" smtClean="0"/>
              <a:t>(Jesús Aparicio Bernal):</a:t>
            </a:r>
          </a:p>
          <a:p>
            <a:pPr marL="1200150" lvl="3" indent="-285750" algn="just">
              <a:buFontTx/>
              <a:buChar char="-"/>
            </a:pPr>
            <a:r>
              <a:rPr lang="es-ES" dirty="0" smtClean="0"/>
              <a:t>Interclasista, intergeneracional, interterritorial.</a:t>
            </a:r>
          </a:p>
          <a:p>
            <a:pPr marL="1200150" lvl="3" indent="-285750" algn="just">
              <a:buFontTx/>
              <a:buChar char="-"/>
            </a:pPr>
            <a:r>
              <a:rPr lang="es-ES" dirty="0" smtClean="0"/>
              <a:t>Difumina valores oficiales.</a:t>
            </a:r>
          </a:p>
          <a:p>
            <a:pPr marL="1200150" lvl="3" indent="-285750" algn="just">
              <a:buFontTx/>
              <a:buChar char="-"/>
            </a:pPr>
            <a:r>
              <a:rPr lang="es-ES" dirty="0" smtClean="0"/>
              <a:t>Costumbrismo amable.</a:t>
            </a:r>
          </a:p>
          <a:p>
            <a:pPr marL="914400" lvl="3" algn="just"/>
            <a:endParaRPr lang="es-ES" dirty="0"/>
          </a:p>
          <a:p>
            <a:pPr marL="914400" lvl="3" algn="just"/>
            <a:r>
              <a:rPr lang="es-ES" dirty="0" smtClean="0">
                <a:solidFill>
                  <a:srgbClr val="3366FF"/>
                </a:solidFill>
              </a:rPr>
              <a:t>La Familia Colón (1966)</a:t>
            </a:r>
          </a:p>
          <a:p>
            <a:pPr marL="914400" lvl="3" algn="just"/>
            <a:r>
              <a:rPr lang="es-ES" dirty="0" smtClean="0">
                <a:solidFill>
                  <a:srgbClr val="3366FF"/>
                </a:solidFill>
              </a:rPr>
              <a:t>Crónicas de un pueblo (1971-74)</a:t>
            </a:r>
            <a:endParaRPr lang="es-E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42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40267" y="406400"/>
            <a:ext cx="7620000" cy="5386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7. ESTUDIO DE CASO: LA CABINA (1972)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b="1" dirty="0" smtClean="0"/>
              <a:t>Ficciones singulares (1966-76):</a:t>
            </a:r>
          </a:p>
          <a:p>
            <a:pPr marL="742950" lvl="1" indent="-285750">
              <a:buFontTx/>
              <a:buChar char="-"/>
            </a:pPr>
            <a:r>
              <a:rPr lang="es-ES" dirty="0" smtClean="0"/>
              <a:t>Estrategia pol</a:t>
            </a:r>
            <a:r>
              <a:rPr lang="es-ES" dirty="0" smtClean="0"/>
              <a:t>ítica.</a:t>
            </a:r>
          </a:p>
          <a:p>
            <a:pPr marL="742950" lvl="1" indent="-285750">
              <a:buFontTx/>
              <a:buChar char="-"/>
            </a:pPr>
            <a:r>
              <a:rPr lang="es-ES" dirty="0" smtClean="0"/>
              <a:t>Imagen dominante: aperturismo, modernidad, tono transgresor.</a:t>
            </a:r>
          </a:p>
          <a:p>
            <a:pPr marL="742950" lvl="1" indent="-285750">
              <a:buFontTx/>
              <a:buChar char="-"/>
            </a:pPr>
            <a:r>
              <a:rPr lang="es-ES" dirty="0" smtClean="0"/>
              <a:t>Ficciones de calidad (alto presupuesto).</a:t>
            </a:r>
          </a:p>
          <a:p>
            <a:pPr lvl="1"/>
            <a:endParaRPr lang="es-ES" dirty="0"/>
          </a:p>
          <a:p>
            <a:pPr marL="0" lvl="1" algn="ctr"/>
            <a:r>
              <a:rPr lang="es-ES" b="1" dirty="0"/>
              <a:t>La Cabina (Antonio Mercero y José Luis </a:t>
            </a:r>
            <a:r>
              <a:rPr lang="es-ES" b="1" dirty="0" err="1"/>
              <a:t>Garci</a:t>
            </a:r>
            <a:r>
              <a:rPr lang="es-ES" b="1" dirty="0"/>
              <a:t>, 1972</a:t>
            </a:r>
            <a:r>
              <a:rPr lang="es-ES" b="1" dirty="0" smtClean="0"/>
              <a:t>):</a:t>
            </a:r>
          </a:p>
          <a:p>
            <a:pPr marL="0" lvl="1" algn="ctr"/>
            <a:endParaRPr lang="es-ES" b="1" dirty="0" smtClean="0"/>
          </a:p>
          <a:p>
            <a:pPr marL="285750" lvl="1" indent="-285750">
              <a:buFontTx/>
              <a:buChar char="-"/>
            </a:pPr>
            <a:r>
              <a:rPr lang="es-ES" b="1" dirty="0" smtClean="0"/>
              <a:t>Gui</a:t>
            </a:r>
            <a:r>
              <a:rPr lang="es-ES" b="1" dirty="0" smtClean="0"/>
              <a:t>ón sencillo.</a:t>
            </a:r>
          </a:p>
          <a:p>
            <a:pPr marL="285750" lvl="1" indent="-285750">
              <a:buFontTx/>
              <a:buChar char="-"/>
            </a:pPr>
            <a:r>
              <a:rPr lang="es-ES" b="1" dirty="0" smtClean="0"/>
              <a:t>Tr</a:t>
            </a:r>
            <a:r>
              <a:rPr lang="es-ES" b="1" dirty="0" smtClean="0"/>
              <a:t>ánsito de género: </a:t>
            </a:r>
            <a:r>
              <a:rPr lang="es-ES" dirty="0" smtClean="0"/>
              <a:t>de la comedia de situación al drama, del drama a la tragedia de ciencia ficción.</a:t>
            </a:r>
          </a:p>
          <a:p>
            <a:pPr marL="285750" lvl="1" indent="-285750">
              <a:buFontTx/>
              <a:buChar char="-"/>
            </a:pPr>
            <a:r>
              <a:rPr lang="es-ES" b="1" dirty="0" smtClean="0"/>
              <a:t>¿Relato metafórico?</a:t>
            </a:r>
          </a:p>
          <a:p>
            <a:pPr marL="0" lvl="1"/>
            <a:endParaRPr lang="es-ES" b="1" dirty="0" smtClean="0"/>
          </a:p>
          <a:p>
            <a:pPr marL="742950" lvl="2" indent="-285750">
              <a:buFontTx/>
              <a:buChar char="-"/>
            </a:pPr>
            <a:r>
              <a:rPr lang="es-ES" dirty="0" smtClean="0"/>
              <a:t>Ficción de proximidad (sociedad urbana, vida cotidiana, marco familiar).</a:t>
            </a:r>
          </a:p>
          <a:p>
            <a:pPr marL="742950" lvl="2" indent="-285750">
              <a:buFontTx/>
              <a:buChar char="-"/>
            </a:pPr>
            <a:r>
              <a:rPr lang="es-ES" dirty="0" smtClean="0"/>
              <a:t>¿Encierro simbólico?</a:t>
            </a:r>
          </a:p>
          <a:p>
            <a:pPr marL="742950" lvl="2" indent="-285750">
              <a:buFontTx/>
              <a:buChar char="-"/>
            </a:pPr>
            <a:r>
              <a:rPr lang="es-ES" dirty="0" smtClean="0"/>
              <a:t>¿Drama del aislamiento propio de la modernidad?</a:t>
            </a:r>
          </a:p>
          <a:p>
            <a:pPr marL="742950" lvl="2" indent="-285750">
              <a:buFontTx/>
              <a:buChar char="-"/>
            </a:pPr>
            <a:endParaRPr lang="es-ES" dirty="0"/>
          </a:p>
          <a:p>
            <a:pPr marL="457200" lvl="2"/>
            <a:r>
              <a:rPr lang="es-ES" dirty="0" smtClean="0">
                <a:solidFill>
                  <a:srgbClr val="3366FF"/>
                </a:solidFill>
              </a:rPr>
              <a:t>La Cabina</a:t>
            </a:r>
            <a:endParaRPr lang="es-E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87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726</Words>
  <Application>Microsoft Macintosh PowerPoint</Application>
  <PresentationFormat>Presentación en pantalla (4:3)</PresentationFormat>
  <Paragraphs>139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Carlos  Rueda Laffond</dc:creator>
  <cp:lastModifiedBy>Jose Carlos  Rueda Laffond</cp:lastModifiedBy>
  <cp:revision>9</cp:revision>
  <dcterms:created xsi:type="dcterms:W3CDTF">2017-03-20T09:31:16Z</dcterms:created>
  <dcterms:modified xsi:type="dcterms:W3CDTF">2017-03-20T11:05:40Z</dcterms:modified>
</cp:coreProperties>
</file>